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handoutMasterIdLst>
    <p:handoutMasterId r:id="rId68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245" r:id="rId22"/>
    <p:sldId id="1244" r:id="rId23"/>
    <p:sldId id="1246" r:id="rId24"/>
    <p:sldId id="1084" r:id="rId25"/>
    <p:sldId id="1007" r:id="rId26"/>
    <p:sldId id="1011" r:id="rId27"/>
    <p:sldId id="1002" r:id="rId28"/>
    <p:sldId id="1212" r:id="rId29"/>
    <p:sldId id="1215" r:id="rId30"/>
    <p:sldId id="1247" r:id="rId31"/>
    <p:sldId id="1004" r:id="rId32"/>
    <p:sldId id="1005" r:id="rId33"/>
    <p:sldId id="1183" r:id="rId34"/>
    <p:sldId id="1203" r:id="rId35"/>
    <p:sldId id="1211" r:id="rId36"/>
    <p:sldId id="982" r:id="rId37"/>
    <p:sldId id="1008" r:id="rId38"/>
    <p:sldId id="1214" r:id="rId39"/>
    <p:sldId id="1001" r:id="rId40"/>
    <p:sldId id="1085" r:id="rId41"/>
    <p:sldId id="1180" r:id="rId42"/>
    <p:sldId id="1181" r:id="rId43"/>
    <p:sldId id="1182" r:id="rId44"/>
    <p:sldId id="1006" r:id="rId45"/>
    <p:sldId id="1012" r:id="rId46"/>
    <p:sldId id="1201" r:id="rId47"/>
    <p:sldId id="949" r:id="rId48"/>
    <p:sldId id="951" r:id="rId49"/>
    <p:sldId id="950" r:id="rId50"/>
    <p:sldId id="952" r:id="rId51"/>
    <p:sldId id="1240" r:id="rId52"/>
    <p:sldId id="1241" r:id="rId53"/>
    <p:sldId id="972" r:id="rId54"/>
    <p:sldId id="1229" r:id="rId55"/>
    <p:sldId id="953" r:id="rId56"/>
    <p:sldId id="1231" r:id="rId57"/>
    <p:sldId id="1232" r:id="rId58"/>
    <p:sldId id="1233" r:id="rId59"/>
    <p:sldId id="1235" r:id="rId60"/>
    <p:sldId id="1237" r:id="rId61"/>
    <p:sldId id="1234" r:id="rId62"/>
    <p:sldId id="1236" r:id="rId63"/>
    <p:sldId id="1238" r:id="rId64"/>
    <p:sldId id="1013" r:id="rId65"/>
    <p:sldId id="977" r:id="rId6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7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87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0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3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1.png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1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240.png"/><Relationship Id="rId5" Type="http://schemas.openxmlformats.org/officeDocument/2006/relationships/image" Target="../media/image71.png"/><Relationship Id="rId15" Type="http://schemas.openxmlformats.org/officeDocument/2006/relationships/image" Target="../media/image510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134.pn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70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95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121.png"/><Relationship Id="rId4" Type="http://schemas.openxmlformats.org/officeDocument/2006/relationships/image" Target="../media/image96.png"/><Relationship Id="rId9" Type="http://schemas.openxmlformats.org/officeDocument/2006/relationships/image" Target="../media/image1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690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9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9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30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44.png"/><Relationship Id="rId7" Type="http://schemas.openxmlformats.org/officeDocument/2006/relationships/image" Target="../media/image126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3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45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4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5.png"/><Relationship Id="rId7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520.png"/><Relationship Id="rId4" Type="http://schemas.openxmlformats.org/officeDocument/2006/relationships/image" Target="../media/image156.png"/><Relationship Id="rId9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5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png"/><Relationship Id="rId7" Type="http://schemas.openxmlformats.org/officeDocument/2006/relationships/image" Target="../media/image159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1.png"/><Relationship Id="rId7" Type="http://schemas.openxmlformats.org/officeDocument/2006/relationships/image" Target="../media/image163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690.png"/><Relationship Id="rId4" Type="http://schemas.openxmlformats.org/officeDocument/2006/relationships/image" Target="../media/image148.png"/><Relationship Id="rId9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23a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5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7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AA91A-2035-E57F-AC6D-387DA9B2C1E2}"/>
              </a:ext>
            </a:extLst>
          </p:cNvPr>
          <p:cNvGrpSpPr/>
          <p:nvPr/>
        </p:nvGrpSpPr>
        <p:grpSpPr>
          <a:xfrm>
            <a:off x="4663455" y="2039111"/>
            <a:ext cx="1350754" cy="684151"/>
            <a:chOff x="3969318" y="1993049"/>
            <a:chExt cx="1350754" cy="684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/>
                <p:nvPr/>
              </p:nvSpPr>
              <p:spPr>
                <a:xfrm>
                  <a:off x="4054886" y="1993049"/>
                  <a:ext cx="11796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886" y="1993049"/>
                  <a:ext cx="117961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4124" r="-206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/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604" r="-3604"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985385" y="1395347"/>
                <a:ext cx="2706895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85" y="1395347"/>
                <a:ext cx="2706895" cy="319703"/>
              </a:xfrm>
              <a:prstGeom prst="rect">
                <a:avLst/>
              </a:prstGeom>
              <a:blipFill>
                <a:blip r:embed="rId6"/>
                <a:stretch>
                  <a:fillRect l="-17342" t="-167308" r="-21622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8D4BE-DA37-7643-D89D-CAEA60E93B1A}"/>
              </a:ext>
            </a:extLst>
          </p:cNvPr>
          <p:cNvGrpSpPr/>
          <p:nvPr/>
        </p:nvGrpSpPr>
        <p:grpSpPr>
          <a:xfrm>
            <a:off x="3770742" y="4725143"/>
            <a:ext cx="3136180" cy="1629272"/>
            <a:chOff x="3770742" y="4433221"/>
            <a:chExt cx="3136180" cy="1629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/>
                <p:nvPr/>
              </p:nvSpPr>
              <p:spPr>
                <a:xfrm>
                  <a:off x="3957044" y="4433221"/>
                  <a:ext cx="2763577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7044" y="4433221"/>
                  <a:ext cx="2763577" cy="7523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/>
                <p:nvPr/>
              </p:nvSpPr>
              <p:spPr>
                <a:xfrm>
                  <a:off x="3770742" y="5310171"/>
                  <a:ext cx="3136180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5310171"/>
                  <a:ext cx="3136180" cy="7523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2A557B-B793-30E0-BBBB-4D3570F883CF}"/>
              </a:ext>
            </a:extLst>
          </p:cNvPr>
          <p:cNvGrpSpPr/>
          <p:nvPr/>
        </p:nvGrpSpPr>
        <p:grpSpPr>
          <a:xfrm>
            <a:off x="3721098" y="3773621"/>
            <a:ext cx="3235469" cy="624286"/>
            <a:chOff x="3218553" y="2778522"/>
            <a:chExt cx="3235469" cy="624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/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/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/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Every latitude must have a singular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value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blipFill>
                <a:blip r:embed="rId1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73E6E-4B14-4FB8-7197-99CCCE2A1875}"/>
              </a:ext>
            </a:extLst>
          </p:cNvPr>
          <p:cNvCxnSpPr/>
          <p:nvPr/>
        </p:nvCxnSpPr>
        <p:spPr>
          <a:xfrm>
            <a:off x="6014209" y="2191698"/>
            <a:ext cx="942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B083-130C-3698-B8A6-2B0D6384C609}"/>
              </a:ext>
            </a:extLst>
          </p:cNvPr>
          <p:cNvSpPr/>
          <p:nvPr/>
        </p:nvSpPr>
        <p:spPr>
          <a:xfrm>
            <a:off x="4663455" y="4136231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39B1F4-00F1-305B-1C6C-C3EBE2090138}"/>
              </a:ext>
            </a:extLst>
          </p:cNvPr>
          <p:cNvSpPr/>
          <p:nvPr/>
        </p:nvSpPr>
        <p:spPr>
          <a:xfrm>
            <a:off x="6638932" y="4134452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A9098E7-A9A7-6112-5083-CD953AADD282}"/>
              </a:ext>
            </a:extLst>
          </p:cNvPr>
          <p:cNvCxnSpPr>
            <a:stCxn id="25" idx="2"/>
            <a:endCxn id="32" idx="2"/>
          </p:cNvCxnSpPr>
          <p:nvPr/>
        </p:nvCxnSpPr>
        <p:spPr>
          <a:xfrm rot="5400000">
            <a:off x="6341758" y="3032227"/>
            <a:ext cx="1697783" cy="940055"/>
          </a:xfrm>
          <a:prstGeom prst="bentConnector3">
            <a:avLst>
              <a:gd name="adj1" fmla="val 1134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C1FA682-8684-1645-3270-B4356B3F8692}"/>
              </a:ext>
            </a:extLst>
          </p:cNvPr>
          <p:cNvCxnSpPr>
            <a:cxnSpLocks/>
            <a:stCxn id="25" idx="2"/>
            <a:endCxn id="30" idx="2"/>
          </p:cNvCxnSpPr>
          <p:nvPr/>
        </p:nvCxnSpPr>
        <p:spPr>
          <a:xfrm rot="5400000">
            <a:off x="5353129" y="2045378"/>
            <a:ext cx="1699562" cy="2915532"/>
          </a:xfrm>
          <a:prstGeom prst="bentConnector3">
            <a:avLst>
              <a:gd name="adj1" fmla="val 1134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30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B7583-AB71-34EB-C6E8-FE1B1CBF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5" y="1242468"/>
            <a:ext cx="6818510" cy="51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218553" y="1432333"/>
                <a:ext cx="2706895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432333"/>
                <a:ext cx="2706895" cy="319703"/>
              </a:xfrm>
              <a:prstGeom prst="rect">
                <a:avLst/>
              </a:prstGeom>
              <a:blipFill>
                <a:blip r:embed="rId4"/>
                <a:stretch>
                  <a:fillRect l="-17342" t="-167308" r="-21622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/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/>
              <p:nvPr/>
            </p:nvSpPr>
            <p:spPr>
              <a:xfrm>
                <a:off x="2119823" y="4783134"/>
                <a:ext cx="4967962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3" y="4783134"/>
                <a:ext cx="4967962" cy="583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/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/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/>
              <p:nvPr/>
            </p:nvSpPr>
            <p:spPr>
              <a:xfrm>
                <a:off x="6545022" y="1514475"/>
                <a:ext cx="11796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022" y="1514475"/>
                <a:ext cx="1179618" cy="307777"/>
              </a:xfrm>
              <a:prstGeom prst="rect">
                <a:avLst/>
              </a:prstGeom>
              <a:blipFill>
                <a:blip r:embed="rId9"/>
                <a:stretch>
                  <a:fillRect l="-4663" r="-207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/>
              <p:nvPr/>
            </p:nvSpPr>
            <p:spPr>
              <a:xfrm>
                <a:off x="6459454" y="1890849"/>
                <a:ext cx="1350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54" y="1890849"/>
                <a:ext cx="1350754" cy="307777"/>
              </a:xfrm>
              <a:prstGeom prst="rect">
                <a:avLst/>
              </a:prstGeom>
              <a:blipFill>
                <a:blip r:embed="rId10"/>
                <a:stretch>
                  <a:fillRect l="-4072" r="-3620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/>
              <p:nvPr/>
            </p:nvSpPr>
            <p:spPr>
              <a:xfrm>
                <a:off x="4856341" y="2780458"/>
                <a:ext cx="15976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41" y="2780458"/>
                <a:ext cx="1597681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/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Probabilities require measurements, and we can't measure global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blipFill>
                <a:blip r:embed="rId12"/>
                <a:stretch>
                  <a:fillRect l="-676" t="-2538" r="-24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87574EF-0A96-8AA2-70D9-FE96E7B3694A}"/>
              </a:ext>
            </a:extLst>
          </p:cNvPr>
          <p:cNvSpPr/>
          <p:nvPr/>
        </p:nvSpPr>
        <p:spPr>
          <a:xfrm>
            <a:off x="1771401" y="5066960"/>
            <a:ext cx="279881" cy="26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D88C2A4-CB78-4862-8D31-25E73C2B1E12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rot="16200000" flipH="1">
            <a:off x="881526" y="4308248"/>
            <a:ext cx="1496847" cy="28290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DE1665-78D9-3AB3-4E87-BE3D99270191}"/>
              </a:ext>
            </a:extLst>
          </p:cNvPr>
          <p:cNvSpPr txBox="1"/>
          <p:nvPr/>
        </p:nvSpPr>
        <p:spPr>
          <a:xfrm>
            <a:off x="7204164" y="5612283"/>
            <a:ext cx="158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50/50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/>
              <p:nvPr/>
            </p:nvSpPr>
            <p:spPr>
              <a:xfrm>
                <a:off x="7411495" y="4018490"/>
                <a:ext cx="117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z basis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95" y="4018490"/>
                <a:ext cx="1174296" cy="276999"/>
              </a:xfrm>
              <a:prstGeom prst="rect">
                <a:avLst/>
              </a:prstGeom>
              <a:blipFill>
                <a:blip r:embed="rId13"/>
                <a:stretch>
                  <a:fillRect l="-36979" t="-173913" r="-11979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/>
              <p:nvPr/>
            </p:nvSpPr>
            <p:spPr>
              <a:xfrm>
                <a:off x="7411495" y="4936510"/>
                <a:ext cx="117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z basis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95" y="4936510"/>
                <a:ext cx="1174296" cy="276999"/>
              </a:xfrm>
              <a:prstGeom prst="rect">
                <a:avLst/>
              </a:prstGeom>
              <a:blipFill>
                <a:blip r:embed="rId14"/>
                <a:stretch>
                  <a:fillRect l="-36979" t="-180000" r="-1197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DB2193-9DB3-678D-E1EE-E7888B032C6E}"/>
              </a:ext>
            </a:extLst>
          </p:cNvPr>
          <p:cNvSpPr/>
          <p:nvPr/>
        </p:nvSpPr>
        <p:spPr>
          <a:xfrm>
            <a:off x="5357813" y="1432333"/>
            <a:ext cx="230981" cy="2151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25724-EC8A-6FA5-9723-C2376FE81F54}"/>
              </a:ext>
            </a:extLst>
          </p:cNvPr>
          <p:cNvSpPr/>
          <p:nvPr/>
        </p:nvSpPr>
        <p:spPr>
          <a:xfrm>
            <a:off x="2308485" y="3391348"/>
            <a:ext cx="157397" cy="247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0EDF8-55C4-E7B1-62FF-A208DEBBCE8E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V="1">
            <a:off x="2465882" y="1432333"/>
            <a:ext cx="3007422" cy="2082590"/>
          </a:xfrm>
          <a:prstGeom prst="bentConnector4">
            <a:avLst>
              <a:gd name="adj1" fmla="val 18174"/>
              <a:gd name="adj2" fmla="val 10881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0EA383-C74D-2777-19AF-DE58A2FCFD0B}"/>
              </a:ext>
            </a:extLst>
          </p:cNvPr>
          <p:cNvSpPr txBox="1"/>
          <p:nvPr/>
        </p:nvSpPr>
        <p:spPr>
          <a:xfrm>
            <a:off x="406608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/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blipFill>
                <a:blip r:embed="rId15"/>
                <a:stretch>
                  <a:fillRect l="-8911" r="-89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/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blipFill>
                <a:blip r:embed="rId16"/>
                <a:stretch>
                  <a:fillRect l="-8738" r="-58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/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blipFill>
                <a:blip r:embed="rId17"/>
                <a:stretch>
                  <a:fillRect l="-6207" t="-175556" r="-6482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5215B92-1D95-7DC6-5155-B5F35EF6F81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509438"/>
            <a:ext cx="1524101" cy="1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3" grpId="0"/>
      <p:bldP spid="12" grpId="0"/>
      <p:bldP spid="13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7" grpId="0" animBg="1"/>
      <p:bldP spid="9" grpId="0"/>
      <p:bldP spid="15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Goals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Leverage the difference between amplitude and probability to encode extra information into a qubit's </a:t>
            </a:r>
            <a:r>
              <a:rPr lang="en-US" sz="2400" b="1" dirty="0">
                <a:solidFill>
                  <a:srgbClr val="7030A0"/>
                </a:solidFill>
              </a:rPr>
              <a:t>phase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65A6-DC58-7EA0-6732-FA815B64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2" y="1907354"/>
            <a:ext cx="3991109" cy="206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24DF4-EDFB-5591-2F22-8FB75666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269" y="1907354"/>
            <a:ext cx="3991109" cy="206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627B5-E771-F742-0543-42E307F698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5316" y="4424404"/>
            <a:ext cx="4473369" cy="20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2713832"/>
            <a:ext cx="6775554" cy="3779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010854-113B-397D-7F0D-5C257B0C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204" y="1331981"/>
            <a:ext cx="2659670" cy="19452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C1C76E-183A-F56D-95FB-B6894321EB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116" y="1263401"/>
            <a:ext cx="2917880" cy="194525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152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1539479"/>
            <a:ext cx="6775554" cy="3779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639B4-6C90-DDB1-E18B-6E5E8CD940D4}"/>
              </a:ext>
            </a:extLst>
          </p:cNvPr>
          <p:cNvSpPr txBox="1"/>
          <p:nvPr/>
        </p:nvSpPr>
        <p:spPr>
          <a:xfrm>
            <a:off x="6574438" y="1959270"/>
            <a:ext cx="23597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QasmSimulator</a:t>
            </a:r>
          </a:p>
          <a:p>
            <a:r>
              <a:rPr lang="en-US" dirty="0"/>
              <a:t>  StatevectorSimulator</a:t>
            </a:r>
          </a:p>
          <a:p>
            <a:r>
              <a:rPr lang="en-US" dirty="0"/>
              <a:t>  UnitarySimulator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6B119-4CCB-F9FF-E31E-9131B1A8EFE0}"/>
              </a:ext>
            </a:extLst>
          </p:cNvPr>
          <p:cNvSpPr txBox="1"/>
          <p:nvPr/>
        </p:nvSpPr>
        <p:spPr>
          <a:xfrm>
            <a:off x="513415" y="1343731"/>
            <a:ext cx="23597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Machine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0A7A1-6316-C145-C6C8-132E1E4CE95D}"/>
              </a:ext>
            </a:extLst>
          </p:cNvPr>
          <p:cNvGrpSpPr/>
          <p:nvPr/>
        </p:nvGrpSpPr>
        <p:grpSpPr>
          <a:xfrm>
            <a:off x="5264670" y="4942332"/>
            <a:ext cx="3553917" cy="1207208"/>
            <a:chOff x="5032323" y="4785816"/>
            <a:chExt cx="3553917" cy="12072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0B1845-57B5-47DF-2585-B8B697D28A6C}"/>
                </a:ext>
              </a:extLst>
            </p:cNvPr>
            <p:cNvGrpSpPr/>
            <p:nvPr/>
          </p:nvGrpSpPr>
          <p:grpSpPr>
            <a:xfrm>
              <a:off x="5032323" y="4785816"/>
              <a:ext cx="3553917" cy="1207207"/>
              <a:chOff x="3424004" y="5514269"/>
              <a:chExt cx="3553917" cy="1207207"/>
            </a:xfrm>
            <a:noFill/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360C6-EA35-18EB-C640-8F98E77AC2CD}"/>
                  </a:ext>
                </a:extLst>
              </p:cNvPr>
              <p:cNvSpPr txBox="1"/>
              <p:nvPr/>
            </p:nvSpPr>
            <p:spPr>
              <a:xfrm>
                <a:off x="3424004" y="5514269"/>
                <a:ext cx="1898754" cy="928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qiskit.circuit</a:t>
                </a:r>
              </a:p>
              <a:p>
                <a:r>
                  <a:rPr lang="en-US" dirty="0"/>
                  <a:t>qiskit.visualization</a:t>
                </a:r>
              </a:p>
              <a:p>
                <a:r>
                  <a:rPr lang="en-US" dirty="0"/>
                  <a:t>qiskit.transpiler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E37DED-4EF0-2365-54CC-FB5B9E08786D}"/>
                  </a:ext>
                </a:extLst>
              </p:cNvPr>
              <p:cNvSpPr txBox="1"/>
              <p:nvPr/>
            </p:nvSpPr>
            <p:spPr>
              <a:xfrm>
                <a:off x="5322758" y="5514269"/>
                <a:ext cx="1655163" cy="1207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qiskit.providers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Job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31439-0138-BBB2-7357-2F40B43DFCB4}"/>
                </a:ext>
              </a:extLst>
            </p:cNvPr>
            <p:cNvSpPr/>
            <p:nvPr/>
          </p:nvSpPr>
          <p:spPr>
            <a:xfrm>
              <a:off x="5032323" y="4785816"/>
              <a:ext cx="3553917" cy="1207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C0B56-3A2F-AFE4-16D8-FC8D1A029214}"/>
              </a:ext>
            </a:extLst>
          </p:cNvPr>
          <p:cNvSpPr txBox="1"/>
          <p:nvPr/>
        </p:nvSpPr>
        <p:spPr>
          <a:xfrm>
            <a:off x="628650" y="5055608"/>
            <a:ext cx="23597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Characterization</a:t>
            </a:r>
          </a:p>
          <a:p>
            <a:r>
              <a:rPr lang="en-US" dirty="0"/>
              <a:t>Mitigation</a:t>
            </a:r>
          </a:p>
          <a:p>
            <a:r>
              <a:rPr lang="en-US" dirty="0"/>
              <a:t>Verification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Logging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332EF6-FF13-5F03-94EB-B4E210C39B77}"/>
              </a:ext>
            </a:extLst>
          </p:cNvPr>
          <p:cNvCxnSpPr/>
          <p:nvPr/>
        </p:nvCxnSpPr>
        <p:spPr>
          <a:xfrm>
            <a:off x="4796852" y="4691921"/>
            <a:ext cx="577122" cy="363687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B02C9C-509E-F784-B460-2ADD0823497A}"/>
              </a:ext>
            </a:extLst>
          </p:cNvPr>
          <p:cNvCxnSpPr>
            <a:cxnSpLocks/>
          </p:cNvCxnSpPr>
          <p:nvPr/>
        </p:nvCxnSpPr>
        <p:spPr>
          <a:xfrm flipV="1">
            <a:off x="6071016" y="2593089"/>
            <a:ext cx="665064" cy="835911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4205DE-8660-2DE6-4D58-50CF4C10758E}"/>
              </a:ext>
            </a:extLst>
          </p:cNvPr>
          <p:cNvCxnSpPr>
            <a:cxnSpLocks/>
          </p:cNvCxnSpPr>
          <p:nvPr/>
        </p:nvCxnSpPr>
        <p:spPr>
          <a:xfrm flipH="1" flipV="1">
            <a:off x="2569563" y="2080702"/>
            <a:ext cx="1747604" cy="534256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C95CE5-406B-4190-5752-02D3E8B9B6BA}"/>
              </a:ext>
            </a:extLst>
          </p:cNvPr>
          <p:cNvCxnSpPr>
            <a:cxnSpLocks/>
          </p:cNvCxnSpPr>
          <p:nvPr/>
        </p:nvCxnSpPr>
        <p:spPr>
          <a:xfrm flipH="1">
            <a:off x="2324100" y="4107180"/>
            <a:ext cx="783641" cy="1051540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8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46" y="365126"/>
            <a:ext cx="386090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qiskit_elements.ipynb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B633A-FF6E-0482-EC30-B82404D4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1" y="313767"/>
            <a:ext cx="3317146" cy="62304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EF8BE2-EC07-D7E3-67DB-501464F052D2}"/>
              </a:ext>
            </a:extLst>
          </p:cNvPr>
          <p:cNvGrpSpPr/>
          <p:nvPr/>
        </p:nvGrpSpPr>
        <p:grpSpPr>
          <a:xfrm>
            <a:off x="2806201" y="31376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2BCF49-7C9E-746A-25FF-60D7BC15F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E0F3B-B08B-06BE-77B2-985052413ED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693B9-F482-B772-D466-F4D9E41EA080}"/>
              </a:ext>
            </a:extLst>
          </p:cNvPr>
          <p:cNvSpPr txBox="1"/>
          <p:nvPr/>
        </p:nvSpPr>
        <p:spPr>
          <a:xfrm>
            <a:off x="4765467" y="2223026"/>
            <a:ext cx="363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Qiskit is </a:t>
            </a:r>
            <a:r>
              <a:rPr lang="en-US" b="1" dirty="0"/>
              <a:t>continuously</a:t>
            </a:r>
            <a:r>
              <a:rPr lang="en-US" dirty="0"/>
              <a:t> updated, so the version numbers of the packages installed on your machine will likely be </a:t>
            </a:r>
            <a:r>
              <a:rPr lang="en-US" b="1" dirty="0">
                <a:solidFill>
                  <a:srgbClr val="FF0000"/>
                </a:solidFill>
              </a:rPr>
              <a:t>greater</a:t>
            </a:r>
            <a:r>
              <a:rPr lang="en-US" dirty="0"/>
              <a:t> than those shown here</a:t>
            </a:r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Because the amplitudes of a qubit can be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negative complex numbers</a:t>
                </a:r>
                <a:r>
                  <a:rPr lang="en-US" sz="2400" dirty="0"/>
                  <a:t>, we can encode information in the qubit's </a:t>
                </a:r>
                <a:r>
                  <a:rPr lang="en-US" sz="2400" b="1" dirty="0"/>
                  <a:t>phase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lose</a:t>
                </a:r>
                <a:r>
                  <a:rPr lang="en-US" sz="2400" dirty="0"/>
                  <a:t> this phase information when we </a:t>
                </a:r>
                <a:r>
                  <a:rPr lang="en-US" sz="2400" u="sng" dirty="0"/>
                  <a:t>measure</a:t>
                </a:r>
                <a:r>
                  <a:rPr lang="en-US" sz="2400" dirty="0"/>
                  <a:t> a qubit because probabilities must be exclusively positive 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while a quantum state </a:t>
                </a:r>
                <a:r>
                  <a:rPr lang="en-US" sz="2400" i="1" dirty="0"/>
                  <a:t>evolves</a:t>
                </a:r>
                <a:r>
                  <a:rPr lang="en-US" sz="2400" dirty="0"/>
                  <a:t>, as coaxed by a quantum circuit/algorithm, we can leverage these negative complex phases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induce destructive interference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phase of one qubit can be used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influence</a:t>
                </a:r>
                <a:r>
                  <a:rPr lang="en-US" sz="2400" dirty="0"/>
                  <a:t> the phase of other qubits in the circuit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norm (absolute value) squared of the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to designing quantum algorithms is deftly using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a 1 can be encoded as a </a:t>
            </a:r>
            <a:r>
              <a:rPr lang="en-US" sz="2400" b="1" dirty="0">
                <a:solidFill>
                  <a:srgbClr val="00B050"/>
                </a:solidFill>
              </a:rPr>
              <a:t>complex amplitude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B7E13C-3EA0-26C1-FE2F-38007927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2" y="640725"/>
            <a:ext cx="3875355" cy="2975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710245-C806-A69D-3964-0E9ED322F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653" y="1701642"/>
            <a:ext cx="4145177" cy="804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1137BA-D2ED-3136-58A9-A540B3E815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2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60D619-8BF5-93C4-CE6C-223BD32723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604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C05E4-162E-A1CB-C211-71410896CCF3}"/>
              </a:ext>
            </a:extLst>
          </p:cNvPr>
          <p:cNvGrpSpPr/>
          <p:nvPr/>
        </p:nvGrpSpPr>
        <p:grpSpPr>
          <a:xfrm>
            <a:off x="2866159" y="609757"/>
            <a:ext cx="1076632" cy="369332"/>
            <a:chOff x="4968362" y="2079211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0CC3C68-1DFA-4E64-E0F4-5743E45C6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7875D6-D8AF-8C8F-BC7D-B5E7B53B82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F55F-DDDA-F4C9-677E-C0AF1F8448AE}"/>
              </a:ext>
            </a:extLst>
          </p:cNvPr>
          <p:cNvGrpSpPr/>
          <p:nvPr/>
        </p:nvGrpSpPr>
        <p:grpSpPr>
          <a:xfrm>
            <a:off x="4218893" y="985028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A06B29-ACC1-1E47-ED28-F48FF261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C1DB27-A442-EEEB-BD7E-D668FB697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7BCD1-D9BE-69A2-5A74-3656461B4BCF}"/>
              </a:ext>
            </a:extLst>
          </p:cNvPr>
          <p:cNvGrpSpPr/>
          <p:nvPr/>
        </p:nvGrpSpPr>
        <p:grpSpPr>
          <a:xfrm>
            <a:off x="2637279" y="1175810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708F2E-CB43-211A-BA7E-873FB1C46D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521C5E-B54B-2545-CC81-D0E9B00FC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2B0F9-7DB2-AE0E-4B9E-26F2CDBD1C10}"/>
              </a:ext>
            </a:extLst>
          </p:cNvPr>
          <p:cNvGrpSpPr/>
          <p:nvPr/>
        </p:nvGrpSpPr>
        <p:grpSpPr>
          <a:xfrm>
            <a:off x="1060294" y="1569840"/>
            <a:ext cx="1064340" cy="369332"/>
            <a:chOff x="3647644" y="5421073"/>
            <a:chExt cx="1064340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9B2F0D-AF52-1E0C-7DE1-F619BC843F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2FB239A-9766-47B5-4CCB-6B3712EA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0459E4-6902-48B4-DA3C-010E6F0C1282}"/>
              </a:ext>
            </a:extLst>
          </p:cNvPr>
          <p:cNvGrpSpPr/>
          <p:nvPr/>
        </p:nvGrpSpPr>
        <p:grpSpPr>
          <a:xfrm>
            <a:off x="2544804" y="1741863"/>
            <a:ext cx="1068643" cy="369332"/>
            <a:chOff x="3647644" y="5359159"/>
            <a:chExt cx="106864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430824-C536-5B89-E6C1-0076830D99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7E578B-8241-A232-21C5-8B822B7C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AAA81-5951-EA60-E6B7-2AFC8B3B72E1}"/>
              </a:ext>
            </a:extLst>
          </p:cNvPr>
          <p:cNvGrpSpPr/>
          <p:nvPr/>
        </p:nvGrpSpPr>
        <p:grpSpPr>
          <a:xfrm>
            <a:off x="2551499" y="2314275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284C0B-525B-E963-11E0-F9E3D664E2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90C6DA-54A6-27FB-96C1-DF2C3CF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4ED63C-146E-9899-90A5-2CC1D9D22248}"/>
              </a:ext>
            </a:extLst>
          </p:cNvPr>
          <p:cNvGrpSpPr/>
          <p:nvPr/>
        </p:nvGrpSpPr>
        <p:grpSpPr>
          <a:xfrm>
            <a:off x="1040875" y="269099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DA887-F766-20C7-07E4-52016DC048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742A8EC-241C-B9E7-F896-F0560BD9E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FC04A9-6B64-B6BD-5BAC-3B0C4A171CB6}"/>
              </a:ext>
            </a:extLst>
          </p:cNvPr>
          <p:cNvGrpSpPr/>
          <p:nvPr/>
        </p:nvGrpSpPr>
        <p:grpSpPr>
          <a:xfrm>
            <a:off x="2564790" y="287514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F65109-063B-AC6E-5E1A-FE7054261F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A13A7AF-2879-FFBC-829E-5EF5E292C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23732F-5F58-7FB8-8A8B-7BCE19941711}"/>
              </a:ext>
            </a:extLst>
          </p:cNvPr>
          <p:cNvGrpSpPr/>
          <p:nvPr/>
        </p:nvGrpSpPr>
        <p:grpSpPr>
          <a:xfrm>
            <a:off x="1048370" y="2129609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8CC716-EB7F-DC31-71F8-B80D689A8D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7EBCF8-E339-D506-4A5C-BB105447F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D2A419-62B9-CAF6-BE12-C6BCBC19D2DF}"/>
              </a:ext>
            </a:extLst>
          </p:cNvPr>
          <p:cNvGrpSpPr/>
          <p:nvPr/>
        </p:nvGrpSpPr>
        <p:grpSpPr>
          <a:xfrm>
            <a:off x="3902788" y="324685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42C0DE-9499-4A63-17BA-C49EFB14C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9E37BD6-11F5-049A-DA31-437C3EB95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Curved Up 88">
            <a:extLst>
              <a:ext uri="{FF2B5EF4-FFF2-40B4-BE49-F238E27FC236}">
                <a16:creationId xmlns:a16="http://schemas.microsoft.com/office/drawing/2014/main" id="{08F1E76F-D4D6-BC75-9A43-FE5D02229AEC}"/>
              </a:ext>
            </a:extLst>
          </p:cNvPr>
          <p:cNvSpPr/>
          <p:nvPr/>
        </p:nvSpPr>
        <p:spPr>
          <a:xfrm rot="12283240">
            <a:off x="1677410" y="4597856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AE3D64-78D4-E131-64E7-DE1BA1A18524}"/>
              </a:ext>
            </a:extLst>
          </p:cNvPr>
          <p:cNvSpPr/>
          <p:nvPr/>
        </p:nvSpPr>
        <p:spPr>
          <a:xfrm>
            <a:off x="4772025" y="3988818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EDE335-6741-A231-6E71-A1EF543BBCCF}"/>
              </a:ext>
            </a:extLst>
          </p:cNvPr>
          <p:cNvSpPr/>
          <p:nvPr/>
        </p:nvSpPr>
        <p:spPr>
          <a:xfrm>
            <a:off x="4654446" y="2016177"/>
            <a:ext cx="187377" cy="22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B4A0DF-850F-363C-7DA6-635D9ED01227}"/>
              </a:ext>
            </a:extLst>
          </p:cNvPr>
          <p:cNvSpPr/>
          <p:nvPr/>
        </p:nvSpPr>
        <p:spPr>
          <a:xfrm>
            <a:off x="5549148" y="3011380"/>
            <a:ext cx="371967" cy="248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5328E3E-5C65-5C86-C3C6-B51C6F82680F}"/>
              </a:ext>
            </a:extLst>
          </p:cNvPr>
          <p:cNvCxnSpPr>
            <a:stCxn id="91" idx="2"/>
            <a:endCxn id="92" idx="1"/>
          </p:cNvCxnSpPr>
          <p:nvPr/>
        </p:nvCxnSpPr>
        <p:spPr>
          <a:xfrm rot="16200000" flipH="1">
            <a:off x="4701444" y="2287720"/>
            <a:ext cx="894395" cy="8010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Curved Up 94">
            <a:extLst>
              <a:ext uri="{FF2B5EF4-FFF2-40B4-BE49-F238E27FC236}">
                <a16:creationId xmlns:a16="http://schemas.microsoft.com/office/drawing/2014/main" id="{C13A7F88-81C3-3E7B-73F4-FF9BCAB209A5}"/>
              </a:ext>
            </a:extLst>
          </p:cNvPr>
          <p:cNvSpPr/>
          <p:nvPr/>
        </p:nvSpPr>
        <p:spPr>
          <a:xfrm rot="12283240">
            <a:off x="3979911" y="575642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2C1A9-CDB7-D72D-6F9E-DF2FCD76BEC8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B9A904-F5F2-D9E6-BAA2-D721000B1620}"/>
              </a:ext>
            </a:extLst>
          </p:cNvPr>
          <p:cNvSpPr/>
          <p:nvPr/>
        </p:nvSpPr>
        <p:spPr>
          <a:xfrm>
            <a:off x="6228413" y="2853717"/>
            <a:ext cx="572413" cy="581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4E8A81A-CFEB-A1A1-09B3-D24839A5562B}"/>
              </a:ext>
            </a:extLst>
          </p:cNvPr>
          <p:cNvSpPr/>
          <p:nvPr/>
        </p:nvSpPr>
        <p:spPr>
          <a:xfrm>
            <a:off x="7272728" y="3936052"/>
            <a:ext cx="572413" cy="312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D6EBF689-B54A-8C62-0ACD-58AA41BBD1C5}"/>
              </a:ext>
            </a:extLst>
          </p:cNvPr>
          <p:cNvCxnSpPr>
            <a:stCxn id="98" idx="0"/>
            <a:endCxn id="97" idx="2"/>
          </p:cNvCxnSpPr>
          <p:nvPr/>
        </p:nvCxnSpPr>
        <p:spPr>
          <a:xfrm rot="16200000" flipV="1">
            <a:off x="6786320" y="3163436"/>
            <a:ext cx="500916" cy="1044315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/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9" grpId="0" animBg="1"/>
      <p:bldP spid="90" grpId="0" animBg="1"/>
      <p:bldP spid="95" grpId="0" animBg="1"/>
      <p:bldP spid="96" grpId="0"/>
      <p:bldP spid="10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A81D1-1CAC-91B6-F3E6-C87A9E69BD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8" y="3996417"/>
            <a:ext cx="2057400" cy="223613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10C1075-21FB-AE8C-4C37-F1B3684001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738859"/>
            <a:ext cx="5030686" cy="70999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BA84A-6A23-94B7-9EF0-846D82C7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2" y="343831"/>
            <a:ext cx="3470765" cy="3300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3C36DB-310C-F031-2359-EE8F4993A9F8}"/>
              </a:ext>
            </a:extLst>
          </p:cNvPr>
          <p:cNvGrpSpPr/>
          <p:nvPr/>
        </p:nvGrpSpPr>
        <p:grpSpPr>
          <a:xfrm>
            <a:off x="2563357" y="285298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E2467-D493-95F5-BDB7-429759AA2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6509C7-4FAC-C7A2-5A34-6C66B9FC12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21133-4B8B-2071-6CA0-743A52C2573C}"/>
              </a:ext>
            </a:extLst>
          </p:cNvPr>
          <p:cNvGrpSpPr/>
          <p:nvPr/>
        </p:nvGrpSpPr>
        <p:grpSpPr>
          <a:xfrm>
            <a:off x="1807683" y="131089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9F7860-7F77-0186-C4DA-5F420ABF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5CD6-34B6-2E04-44E0-DB98907F71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608EFE-FEE8-7508-A56A-75AD2993B3A5}"/>
              </a:ext>
            </a:extLst>
          </p:cNvPr>
          <p:cNvGrpSpPr/>
          <p:nvPr/>
        </p:nvGrpSpPr>
        <p:grpSpPr>
          <a:xfrm>
            <a:off x="1820142" y="182706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CE80B-BAEB-C576-59B5-397F7A53ED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5CEF51-4FB2-6DBB-BE54-F8485E73E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14801-F559-72ED-BD1F-A093FBB052AC}"/>
              </a:ext>
            </a:extLst>
          </p:cNvPr>
          <p:cNvGrpSpPr/>
          <p:nvPr/>
        </p:nvGrpSpPr>
        <p:grpSpPr>
          <a:xfrm>
            <a:off x="1839455" y="2350739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1B145D-6C51-D8C8-14EA-4F5A992265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B01153-570B-5061-0B3D-32FA8EBE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792E78-2762-52D1-98F2-24FA5D36B2B2}"/>
              </a:ext>
            </a:extLst>
          </p:cNvPr>
          <p:cNvGrpSpPr/>
          <p:nvPr/>
        </p:nvGrpSpPr>
        <p:grpSpPr>
          <a:xfrm>
            <a:off x="1821532" y="2855332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3365-C7A1-BB65-7927-2DF37F19AA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0088D5-BF2A-C956-6C3E-9B17DA02B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017E0-47DC-EB59-419B-5F8712010530}"/>
              </a:ext>
            </a:extLst>
          </p:cNvPr>
          <p:cNvGrpSpPr/>
          <p:nvPr/>
        </p:nvGrpSpPr>
        <p:grpSpPr>
          <a:xfrm>
            <a:off x="3495368" y="33488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4F3C-947E-9D08-BC75-14CC2BF48D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8B8-852B-FCE3-7BDD-4EC417953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/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5006A88-43F6-C4E1-30EE-78B1ED40DB89}"/>
              </a:ext>
            </a:extLst>
          </p:cNvPr>
          <p:cNvSpPr/>
          <p:nvPr/>
        </p:nvSpPr>
        <p:spPr>
          <a:xfrm rot="12283240">
            <a:off x="764521" y="5599031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845089F7-D501-F872-CFF1-D6F701E01803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3ADD3E60-DAA1-B29B-958F-97B94EF13EA1}"/>
              </a:ext>
            </a:extLst>
          </p:cNvPr>
          <p:cNvSpPr/>
          <p:nvPr/>
        </p:nvSpPr>
        <p:spPr>
          <a:xfrm rot="10800000" flipH="1">
            <a:off x="3340982" y="459775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F30B47EC-AC67-35A7-475D-65094887AA38}"/>
              </a:ext>
            </a:extLst>
          </p:cNvPr>
          <p:cNvSpPr/>
          <p:nvPr/>
        </p:nvSpPr>
        <p:spPr>
          <a:xfrm rot="15696361">
            <a:off x="6194120" y="54895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F4FCB-FC66-1401-7B5F-99FB4082BCC9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</p:spTree>
    <p:extLst>
      <p:ext uri="{BB962C8B-B14F-4D97-AF65-F5344CB8AC3E}">
        <p14:creationId xmlns:p14="http://schemas.microsoft.com/office/powerpoint/2010/main" val="526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D68F138-A6BF-4E3D-EBD1-2A1156AD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51102"/>
            <a:ext cx="3424470" cy="331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B406D-8A64-A37E-AF29-A671924076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3985123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8D031FF-59BA-973A-EDAF-CC7C38CD98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802821"/>
            <a:ext cx="4854161" cy="626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F2984-CA06-441C-6FAE-B6661497031B}"/>
              </a:ext>
            </a:extLst>
          </p:cNvPr>
          <p:cNvGrpSpPr/>
          <p:nvPr/>
        </p:nvGrpSpPr>
        <p:grpSpPr>
          <a:xfrm>
            <a:off x="2618819" y="30109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72E233-B0DD-097E-FEA2-0477D5672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E1968-B27F-AFCA-E961-DD7762F1B8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6061F-93B4-09C1-5B1C-7585F21E4518}"/>
              </a:ext>
            </a:extLst>
          </p:cNvPr>
          <p:cNvGrpSpPr/>
          <p:nvPr/>
        </p:nvGrpSpPr>
        <p:grpSpPr>
          <a:xfrm>
            <a:off x="1833646" y="131822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D40622-04D6-B787-3FF0-38ED347F0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5742E-A431-6DF0-E5F5-D5B4AE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71BA0-D78D-665D-22D5-14BC6ECA6402}"/>
              </a:ext>
            </a:extLst>
          </p:cNvPr>
          <p:cNvGrpSpPr/>
          <p:nvPr/>
        </p:nvGrpSpPr>
        <p:grpSpPr>
          <a:xfrm>
            <a:off x="1757235" y="182693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9D90DD-3FEF-D0E5-0F60-F4C9BE1FE9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58E32-BB4F-EFBF-E339-55475DA54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07886A-B0B0-4F14-8176-AFE836E93009}"/>
              </a:ext>
            </a:extLst>
          </p:cNvPr>
          <p:cNvGrpSpPr/>
          <p:nvPr/>
        </p:nvGrpSpPr>
        <p:grpSpPr>
          <a:xfrm>
            <a:off x="1757235" y="233806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6CFC6-009C-4922-EE2A-8748B9ECF8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C28D11-746B-0F0B-513F-E8A83E751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D8057-8538-B529-092F-AA21C8F780DB}"/>
              </a:ext>
            </a:extLst>
          </p:cNvPr>
          <p:cNvGrpSpPr/>
          <p:nvPr/>
        </p:nvGrpSpPr>
        <p:grpSpPr>
          <a:xfrm>
            <a:off x="1794524" y="284927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A8C3D-D24E-6B9D-FAF9-0450127EEAE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826C50-42DC-B16B-1302-27E7687B9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82BEC0-6AED-A76E-B174-A05073377C2B}"/>
              </a:ext>
            </a:extLst>
          </p:cNvPr>
          <p:cNvGrpSpPr/>
          <p:nvPr/>
        </p:nvGrpSpPr>
        <p:grpSpPr>
          <a:xfrm>
            <a:off x="3528617" y="335504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A541F7-AF4F-CC26-1B09-3B1288CE69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162AF7-518E-5C87-C0A4-95720D9DF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5B57F62C-1481-C072-6043-7F9D85B02F34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B7C1D306-6057-4B73-E8FF-A9E7ED887AF4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B933E111-2FF1-A652-1F6A-DBC0CCEA3778}"/>
              </a:ext>
            </a:extLst>
          </p:cNvPr>
          <p:cNvSpPr/>
          <p:nvPr/>
        </p:nvSpPr>
        <p:spPr>
          <a:xfrm rot="10800000">
            <a:off x="3337486" y="4552787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9A719508-86B2-7757-7E85-F3700127C8B7}"/>
              </a:ext>
            </a:extLst>
          </p:cNvPr>
          <p:cNvSpPr/>
          <p:nvPr/>
        </p:nvSpPr>
        <p:spPr>
          <a:xfrm rot="15696361">
            <a:off x="6156645" y="547462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/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F093351-BFE0-033B-6D57-88C77A3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356582"/>
            <a:ext cx="4564556" cy="37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5CCA6-AC22-DC22-8BA3-83A374FA0F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4547248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4AD8E9-201F-07BD-95BA-969CB6CE16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4551044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CE04-BD00-CEDD-EA9F-A6DF6D438D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4539750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2B2E8-4E42-7119-45C3-5B91595AE0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4531976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A1806-BA86-B6EC-7C1B-CE3FEC84D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718234"/>
            <a:ext cx="1483184" cy="77355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7B52-6578-9AB7-D427-68672076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433" y="2737413"/>
            <a:ext cx="1483184" cy="75437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92824-36D0-7B6A-CD84-25FC8C1503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638" y="1700912"/>
            <a:ext cx="3553830" cy="710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8C052-0B37-868B-4C54-94131BB74FFC}"/>
              </a:ext>
            </a:extLst>
          </p:cNvPr>
          <p:cNvGrpSpPr/>
          <p:nvPr/>
        </p:nvGrpSpPr>
        <p:grpSpPr>
          <a:xfrm>
            <a:off x="3495368" y="286536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E8F878-B815-4671-751C-E27C592C8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0A530F-3085-0121-6181-F2CE8851FF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85147-6579-6075-6B44-AE376BEA2F06}"/>
              </a:ext>
            </a:extLst>
          </p:cNvPr>
          <p:cNvGrpSpPr/>
          <p:nvPr/>
        </p:nvGrpSpPr>
        <p:grpSpPr>
          <a:xfrm>
            <a:off x="4110421" y="63416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549E85-5DA1-BECD-3156-203A626F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51216C-EEA1-7C53-A08A-129566EE028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2389C1-3FDB-43CD-20C7-625E94DC9448}"/>
              </a:ext>
            </a:extLst>
          </p:cNvPr>
          <p:cNvGrpSpPr/>
          <p:nvPr/>
        </p:nvGrpSpPr>
        <p:grpSpPr>
          <a:xfrm>
            <a:off x="2358549" y="983417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7AADC1-2568-987E-7BA3-1E295C7C04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57900E-62A6-FBC8-E124-6255EEB2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E70394-5460-1B53-7AF6-0D9A59EFB374}"/>
              </a:ext>
            </a:extLst>
          </p:cNvPr>
          <p:cNvGrpSpPr/>
          <p:nvPr/>
        </p:nvGrpSpPr>
        <p:grpSpPr>
          <a:xfrm>
            <a:off x="1906219" y="161025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00B8CF-DD8A-5508-B974-1544C67B6B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8B5DA-B859-706B-B246-3FDB81C89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CF0E66-8415-E74F-2394-A0D9EF19443E}"/>
              </a:ext>
            </a:extLst>
          </p:cNvPr>
          <p:cNvGrpSpPr/>
          <p:nvPr/>
        </p:nvGrpSpPr>
        <p:grpSpPr>
          <a:xfrm>
            <a:off x="3535263" y="219446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1EE246-038D-D7B5-DA75-5902C3E48F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AE5FF2-D8F1-F6D9-32F9-131FBEC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12FE12-F823-6DBE-4F7A-EB0E4D3148F0}"/>
              </a:ext>
            </a:extLst>
          </p:cNvPr>
          <p:cNvGrpSpPr/>
          <p:nvPr/>
        </p:nvGrpSpPr>
        <p:grpSpPr>
          <a:xfrm>
            <a:off x="4647180" y="3576719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AABCCD-D61A-5A84-BFBE-774E6A021C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7FC30C-106D-5B3B-1924-9E3E4B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855B1E-C8A2-8E77-6D6E-6F0605ED7526}"/>
              </a:ext>
            </a:extLst>
          </p:cNvPr>
          <p:cNvGrpSpPr/>
          <p:nvPr/>
        </p:nvGrpSpPr>
        <p:grpSpPr>
          <a:xfrm>
            <a:off x="4838909" y="3760187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1EEDE9-914E-E69A-0148-A6513E62DE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6F8C62-0102-7169-9771-1FABBCA7E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E45178-40FB-1FD5-C215-573DFB37D799}"/>
              </a:ext>
            </a:extLst>
          </p:cNvPr>
          <p:cNvGrpSpPr/>
          <p:nvPr/>
        </p:nvGrpSpPr>
        <p:grpSpPr>
          <a:xfrm>
            <a:off x="4199148" y="2546824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C5EAA-47ED-B745-02BB-CD1C7F54C2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F40A0-8E78-9535-F5E1-156A87FB8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/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753D8C-A136-F5AE-0555-4936ADC77629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1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DD38-F2B9-CA0A-5CEC-B30388F9E0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37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51DBC-C5B9-49C9-383A-86432E12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2" y="640726"/>
            <a:ext cx="3875355" cy="2564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E9CD0-A420-56FB-C229-223291203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69" y="1641413"/>
            <a:ext cx="4081659" cy="1027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9A0B6E-D8F7-F7A0-B715-C1143B8BC5DB}"/>
              </a:ext>
            </a:extLst>
          </p:cNvPr>
          <p:cNvGrpSpPr/>
          <p:nvPr/>
        </p:nvGrpSpPr>
        <p:grpSpPr>
          <a:xfrm>
            <a:off x="2907042" y="57869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EC8254-199D-5AA3-453B-0E302A29C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A99421-C131-F574-8D4D-E44BF3C5339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59CF0CB-91B5-3419-E59D-9B8D934BDC57}"/>
              </a:ext>
            </a:extLst>
          </p:cNvPr>
          <p:cNvSpPr/>
          <p:nvPr/>
        </p:nvSpPr>
        <p:spPr>
          <a:xfrm rot="10800000">
            <a:off x="2693426" y="4575272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F7B6FD-DB47-AE42-8DE4-D846A6659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508" y="1922334"/>
            <a:ext cx="4834328" cy="64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B7A0-C530-BC2A-9562-741970520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5" y="3969849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4EC017-310B-4EEB-86AB-BF02D8AC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3" y="356582"/>
            <a:ext cx="3541916" cy="342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F550A6-AE3A-FC59-87B5-821552283C68}"/>
              </a:ext>
            </a:extLst>
          </p:cNvPr>
          <p:cNvGrpSpPr/>
          <p:nvPr/>
        </p:nvGrpSpPr>
        <p:grpSpPr>
          <a:xfrm>
            <a:off x="2536373" y="3077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B403BF-22CD-616F-CD7C-83B539D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599A5-F2E8-1AAA-6E68-36BCEF7DBE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5F3A376-E442-0C77-E1B8-C7E4775A1303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BE8F29D-BBB7-BBA7-8A0C-01F29B5C10BE}"/>
              </a:ext>
            </a:extLst>
          </p:cNvPr>
          <p:cNvSpPr/>
          <p:nvPr/>
        </p:nvSpPr>
        <p:spPr>
          <a:xfrm rot="15696361">
            <a:off x="1826817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455BB94-C227-BA8C-BB01-B16B27BA3691}"/>
              </a:ext>
            </a:extLst>
          </p:cNvPr>
          <p:cNvSpPr/>
          <p:nvPr/>
        </p:nvSpPr>
        <p:spPr>
          <a:xfrm rot="17517464" flipV="1">
            <a:off x="6194245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332F77-3751-12AB-8AE0-30E0C808854E}"/>
              </a:ext>
            </a:extLst>
          </p:cNvPr>
          <p:cNvSpPr/>
          <p:nvPr/>
        </p:nvSpPr>
        <p:spPr>
          <a:xfrm rot="2014253">
            <a:off x="3335740" y="461274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566413-8472-E4D2-CE7C-F24BA2EE3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156" y="1929619"/>
            <a:ext cx="5074170" cy="69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DEAFB-17EF-31E3-3C54-9A7FE6933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2" y="3987307"/>
            <a:ext cx="2074164" cy="22543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B71D0B-7536-8BF6-AADF-0EC1E52C3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26" y="343832"/>
            <a:ext cx="3496357" cy="3325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DE6370-3696-BAF9-A884-D30CA620D826}"/>
              </a:ext>
            </a:extLst>
          </p:cNvPr>
          <p:cNvGrpSpPr/>
          <p:nvPr/>
        </p:nvGrpSpPr>
        <p:grpSpPr>
          <a:xfrm>
            <a:off x="2720627" y="27780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75B0E0-0EBE-B014-1D08-6D857586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05361D-CE6A-D4F3-0425-78B1AC849C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971A66-AF50-70F3-5E0D-1C9664BB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67064"/>
            <a:ext cx="4505796" cy="37207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18D2-9F7E-2B96-D2B0-407D145E9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173" y="4336899"/>
            <a:ext cx="2074164" cy="225435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E8C20-2B6E-AF35-8675-BEA45F8387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3" y="4356325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EC9E9-061B-58B0-38D6-556D4DDCFC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216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7B7DF-6272-B299-F582-DF7903861C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443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23C8C-4AA4-1FCD-C414-11347822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654625"/>
            <a:ext cx="1530406" cy="7963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5929-2B6E-53B1-CC42-98A010704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71" y="1753842"/>
            <a:ext cx="3572701" cy="71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BE6A-15BE-6A65-8FE9-5F33C4E27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334" y="2719062"/>
            <a:ext cx="1534638" cy="773557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41199-84DF-61AB-BA4B-AA1607D7826D}"/>
              </a:ext>
            </a:extLst>
          </p:cNvPr>
          <p:cNvGrpSpPr/>
          <p:nvPr/>
        </p:nvGrpSpPr>
        <p:grpSpPr>
          <a:xfrm>
            <a:off x="4147071" y="638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E513F1B-F299-B132-55D1-98E65F34C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96E25-A351-953E-3625-984731668B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0D9D-557E-7DFC-768A-0C54DF4452CD}"/>
              </a:ext>
            </a:extLst>
          </p:cNvPr>
          <p:cNvGrpSpPr/>
          <p:nvPr/>
        </p:nvGrpSpPr>
        <p:grpSpPr>
          <a:xfrm>
            <a:off x="2065234" y="156917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A061F-179E-9F14-ED4D-411AF1F0A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C072-64C8-9DE2-3ECD-53BC00CE2C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11EC5B-0C2F-9B60-8CFD-1DD7B3A8C621}"/>
              </a:ext>
            </a:extLst>
          </p:cNvPr>
          <p:cNvGrpSpPr/>
          <p:nvPr/>
        </p:nvGrpSpPr>
        <p:grpSpPr>
          <a:xfrm>
            <a:off x="4153847" y="253439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2FAEF-D634-624D-7385-D83C611C24A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E479C-776E-1C85-7534-88401116A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53E1D-9C0E-FD8F-4471-78999B854D81}"/>
              </a:ext>
            </a:extLst>
          </p:cNvPr>
          <p:cNvGrpSpPr/>
          <p:nvPr/>
        </p:nvGrpSpPr>
        <p:grpSpPr>
          <a:xfrm>
            <a:off x="4605017" y="35817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8F09C-9DE0-6750-4DA8-F59202CF6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A7CBD0-83B0-566C-3BEF-67017E843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3B59BC-9447-5F09-9EB4-F455CC35C7B6}"/>
              </a:ext>
            </a:extLst>
          </p:cNvPr>
          <p:cNvGrpSpPr/>
          <p:nvPr/>
        </p:nvGrpSpPr>
        <p:grpSpPr>
          <a:xfrm>
            <a:off x="4791420" y="375508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57732-9F46-78C6-AB5B-39E8DBCA831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36DD3D-B8B8-25DA-0B70-2CF4DA40C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A33E-ABC3-58ED-E197-6A6C850C13EC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/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23a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i="1" dirty="0"/>
              <a:t>encode</a:t>
            </a:r>
            <a:r>
              <a:rPr lang="en-US" sz="2400" dirty="0"/>
              <a:t> extra information into a qubit's </a:t>
            </a:r>
            <a:r>
              <a:rPr lang="en-US" sz="2400" b="1" dirty="0">
                <a:solidFill>
                  <a:srgbClr val="7030A0"/>
                </a:solidFill>
              </a:rPr>
              <a:t>phase</a:t>
            </a:r>
            <a:r>
              <a:rPr lang="en-US" sz="2400" dirty="0"/>
              <a:t> because sign and imaginary values are </a:t>
            </a:r>
            <a:r>
              <a:rPr lang="en-US" sz="2400" u="sng" dirty="0"/>
              <a:t>lost</a:t>
            </a:r>
            <a:r>
              <a:rPr lang="en-US" sz="2400" dirty="0"/>
              <a:t> when we take the norm squared of an amplitude to determine its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15277</TotalTime>
  <Words>2541</Words>
  <Application>Microsoft Office PowerPoint</Application>
  <PresentationFormat>On-screen Show (4:3)</PresentationFormat>
  <Paragraphs>586</Paragraphs>
  <Slides>65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23a – Goals</vt:lpstr>
      <vt:lpstr>Session 23a – Goals (Cont.)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IBM Qiskit</vt:lpstr>
      <vt:lpstr>IBM Qiskit</vt:lpstr>
      <vt:lpstr>IBM Qiskit</vt:lpstr>
      <vt:lpstr>IBM Qiskit</vt:lpstr>
      <vt:lpstr>IBM Qiskit Elements</vt:lpstr>
      <vt:lpstr>IBM Qiskit Elements</vt:lpstr>
      <vt:lpstr>Run Cell 1 qiskit_elements.ipynb</vt:lpstr>
      <vt:lpstr>Phase Encoding</vt:lpstr>
      <vt:lpstr>Phase Encoding</vt:lpstr>
      <vt:lpstr>Run Cell 1 phase_encoding.ipynb</vt:lpstr>
      <vt:lpstr>Run Cell 2 phase_encoding.ipynb</vt:lpstr>
      <vt:lpstr>Run Cell 3 phase_encoding.ipynb</vt:lpstr>
      <vt:lpstr>Run Cell 4 phase_encoding.ipynb</vt:lpstr>
      <vt:lpstr>Run Cell 5 phase_encoding.ipynb</vt:lpstr>
      <vt:lpstr>Run Cell 6 phase_encoding.ipynb</vt:lpstr>
      <vt:lpstr>Run Cell 7 phase_encoding.ipynb</vt:lpstr>
      <vt:lpstr>Run Cell 8 phase_encoding.ipynb</vt:lpstr>
      <vt:lpstr>Session 23a – Now You Know…</vt:lpstr>
      <vt:lpstr>Session 23a – Now You Know…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1205</cp:revision>
  <cp:lastPrinted>2015-06-01T00:45:11Z</cp:lastPrinted>
  <dcterms:created xsi:type="dcterms:W3CDTF">2014-09-21T17:58:26Z</dcterms:created>
  <dcterms:modified xsi:type="dcterms:W3CDTF">2023-05-26T18:56:54Z</dcterms:modified>
</cp:coreProperties>
</file>